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handoutMasterIdLst>
    <p:handoutMasterId r:id="rId36"/>
  </p:handoutMasterIdLst>
  <p:sldIdLst>
    <p:sldId id="256" r:id="rId2"/>
    <p:sldId id="292" r:id="rId3"/>
    <p:sldId id="260" r:id="rId4"/>
    <p:sldId id="286" r:id="rId5"/>
    <p:sldId id="257" r:id="rId6"/>
    <p:sldId id="261" r:id="rId7"/>
    <p:sldId id="287" r:id="rId8"/>
    <p:sldId id="262" r:id="rId9"/>
    <p:sldId id="289" r:id="rId10"/>
    <p:sldId id="274" r:id="rId11"/>
    <p:sldId id="285" r:id="rId12"/>
    <p:sldId id="278" r:id="rId13"/>
    <p:sldId id="270" r:id="rId14"/>
    <p:sldId id="265" r:id="rId15"/>
    <p:sldId id="269" r:id="rId16"/>
    <p:sldId id="272" r:id="rId17"/>
    <p:sldId id="271" r:id="rId18"/>
    <p:sldId id="276" r:id="rId19"/>
    <p:sldId id="302" r:id="rId20"/>
    <p:sldId id="303" r:id="rId21"/>
    <p:sldId id="264" r:id="rId22"/>
    <p:sldId id="290" r:id="rId23"/>
    <p:sldId id="279" r:id="rId24"/>
    <p:sldId id="281" r:id="rId25"/>
    <p:sldId id="280" r:id="rId26"/>
    <p:sldId id="293" r:id="rId27"/>
    <p:sldId id="294" r:id="rId28"/>
    <p:sldId id="295" r:id="rId29"/>
    <p:sldId id="296" r:id="rId30"/>
    <p:sldId id="297" r:id="rId31"/>
    <p:sldId id="304" r:id="rId32"/>
    <p:sldId id="305" r:id="rId33"/>
    <p:sldId id="299" r:id="rId34"/>
    <p:sldId id="30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B7C1BA4-A5B0-432B-848E-9BF7C7571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E2A7E-7179-4215-8E3C-2372A1BF6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2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52CB-10F5-4F46-95A3-30E7C3882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33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832D-9B98-47A0-A10B-26EF4B538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10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B181-E00F-4FEB-9782-5884B4821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5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4E71-88D5-4D05-B8FC-5F5C59ECD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88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CE328-FD18-4C15-8152-BD87700D4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15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17FC-A52E-418D-964E-32FD2B7E8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67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6AE4-7FC9-407B-AED0-F88763FA5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3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A94E-F2A9-4BAD-A0FB-4CD64FF05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70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DA09-0323-4492-ACCD-D86B15228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8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BD1-1BDF-48AB-94C1-E8CF5C867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1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9B878-CA47-4FED-9A1A-6AAE38FFE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2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3A4A-4B85-4250-9776-BA6781D16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7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6DE9-DE2F-43DF-95C4-9FCF819F7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16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E62B-0CE9-44E9-9BEA-E46D3F785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27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60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10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33624C-FE2C-431E-AFC8-D32739D2A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angelfire.com/biz6/aromatherapy/coriander.jpg&amp;imgrefurl=http://www.angelfire.com/biz6/aromatherapy/essentialoils4.html&amp;h=304&amp;w=321&amp;prev=/images%3Fq%3Dcoriander%26svnum%3D10%26hl%3Den%26lr%3D%26ie%3DUTF-8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Egyptian Civilization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371600" y="48768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CITY AND REGIONAL PLANNING DEPARTMENT, LCWU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201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PHARAOHS &amp; GODS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425" y="1295400"/>
            <a:ext cx="7086600" cy="762000"/>
          </a:xfrm>
        </p:spPr>
        <p:txBody>
          <a:bodyPr/>
          <a:lstStyle/>
          <a:p>
            <a:pPr algn="just" eaLnBrk="1" hangingPunct="1"/>
            <a:r>
              <a:rPr lang="en-US" altLang="en-US" sz="2800" b="1" smtClean="0">
                <a:solidFill>
                  <a:schemeClr val="hlink"/>
                </a:solidFill>
              </a:rPr>
              <a:t>GOVERNMENT </a:t>
            </a:r>
            <a:r>
              <a:rPr lang="en-US" altLang="en-US" sz="2800" smtClean="0"/>
              <a:t>and </a:t>
            </a:r>
            <a:r>
              <a:rPr lang="en-US" altLang="en-US" sz="2800" b="1" smtClean="0">
                <a:solidFill>
                  <a:schemeClr val="hlink"/>
                </a:solidFill>
              </a:rPr>
              <a:t>RELIGION</a:t>
            </a:r>
            <a:r>
              <a:rPr lang="en-US" altLang="en-US" sz="2800" smtClean="0"/>
              <a:t> were inseparable in ancient Egypt. The Egyptians believed their pharaoh was both a god and a king.</a:t>
            </a:r>
          </a:p>
          <a:p>
            <a:pPr algn="just" eaLnBrk="1" hangingPunct="1"/>
            <a:r>
              <a:rPr lang="en-US" altLang="en-US" sz="2800" smtClean="0"/>
              <a:t> They also believed that animals, especially the cat, were sacred and deserved to be worshipped.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0" y="4191000"/>
            <a:ext cx="6475413" cy="4495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defRPr/>
            </a:pPr>
            <a:r>
              <a:rPr lang="en-US" altLang="en-US" sz="1800" dirty="0" smtClean="0"/>
              <a:t>Religion and government brought order to society through: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The construction of </a:t>
            </a:r>
            <a:r>
              <a:rPr lang="en-US" altLang="en-US" sz="1800" b="1" dirty="0" smtClean="0">
                <a:solidFill>
                  <a:schemeClr val="hlink"/>
                </a:solidFill>
              </a:rPr>
              <a:t>TEMPLES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The creation of </a:t>
            </a:r>
            <a:r>
              <a:rPr lang="en-US" altLang="en-US" sz="1800" b="1" dirty="0" smtClean="0">
                <a:solidFill>
                  <a:schemeClr val="hlink"/>
                </a:solidFill>
              </a:rPr>
              <a:t>LAWS</a:t>
            </a:r>
          </a:p>
          <a:p>
            <a:pPr lvl="1" eaLnBrk="1" hangingPunct="1">
              <a:defRPr/>
            </a:pPr>
            <a:r>
              <a:rPr lang="en-US" altLang="en-US" sz="1800" b="1" dirty="0" smtClean="0">
                <a:solidFill>
                  <a:schemeClr val="hlink"/>
                </a:solidFill>
              </a:rPr>
              <a:t>TAXATION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The </a:t>
            </a:r>
            <a:r>
              <a:rPr lang="en-US" altLang="en-US" sz="1800" b="1" dirty="0" smtClean="0">
                <a:solidFill>
                  <a:schemeClr val="hlink"/>
                </a:solidFill>
              </a:rPr>
              <a:t>ORGANIZATION OF LABOR</a:t>
            </a:r>
          </a:p>
          <a:p>
            <a:pPr lvl="1" eaLnBrk="1" hangingPunct="1">
              <a:defRPr/>
            </a:pPr>
            <a:r>
              <a:rPr lang="en-US" altLang="en-US" sz="1800" b="1" dirty="0" smtClean="0">
                <a:solidFill>
                  <a:schemeClr val="hlink"/>
                </a:solidFill>
              </a:rPr>
              <a:t>TRADE</a:t>
            </a:r>
            <a:r>
              <a:rPr lang="en-US" altLang="en-US" sz="1800" dirty="0" smtClean="0"/>
              <a:t> with neighbors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  <p:pic>
        <p:nvPicPr>
          <p:cNvPr id="13317" name="Picture 6" descr="pharaoh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2366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bast1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82950"/>
            <a:ext cx="1870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MUMMIFICATION AND THE GODS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Osiris, the god of the dead, and Isis, his sister/wife and goddess of nature, were also important.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Egyptians considered the afterlife more important than the time spent on earth.  Because of this, they gave great thought to burial of the dead.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The body was preserved in salts and spices and then wrapped in linen.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This </a:t>
            </a:r>
            <a:r>
              <a:rPr lang="en-US" altLang="en-US" sz="1800" i="1" smtClean="0"/>
              <a:t>mummy</a:t>
            </a:r>
            <a:r>
              <a:rPr lang="en-US" altLang="en-US" sz="1800" smtClean="0"/>
              <a:t> was then placed into a wooden coffin, sometimes made of pure gold.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Amulets or jewels were then placed on the body.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Adults were buried with furniture, artwork, and pottery.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Children were buried with toys.  This gave the dead items to keep them happy in the afterlife.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800" smtClean="0"/>
              <a:t>The sarcophagus was then placed into the pyramid tombs to enjoy their time in the afterlife.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160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630363"/>
            <a:ext cx="403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</p:txBody>
      </p:sp>
      <p:pic>
        <p:nvPicPr>
          <p:cNvPr id="14341" name="Picture 8" descr="ST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7188"/>
            <a:ext cx="3333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Draw the Egyptian social pyramid.</a:t>
            </a:r>
          </a:p>
        </p:txBody>
      </p:sp>
      <p:pic>
        <p:nvPicPr>
          <p:cNvPr id="15363" name="Picture 5" descr="social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81988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Upper and Lower Egypt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495800" cy="4876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Remember the mountains and flat plain of Egypt’s geography?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000" smtClean="0"/>
              <a:t>Southern Egypt is called Upper Egypt (located high in the mountains)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altLang="en-US" sz="1800" smtClean="0"/>
              <a:t>The pharaoh of Upper Egypt wore a white crown.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000" smtClean="0"/>
              <a:t>Northern Egypt is called Lower Egypt (located in the plain next to the Mediterranean Sea.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altLang="en-US" sz="1800" smtClean="0"/>
              <a:t>The pharaoh of Lower Egypt wore a red crown</a:t>
            </a:r>
          </a:p>
          <a:p>
            <a:pPr lvl="2" algn="just" eaLnBrk="1" hangingPunct="1">
              <a:lnSpc>
                <a:spcPct val="80000"/>
              </a:lnSpc>
            </a:pPr>
            <a:endParaRPr lang="en-US" altLang="en-US" sz="180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King Narmer united Upper and Lower Egypt and also the crown.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en-US" altLang="en-US" sz="2000" smtClean="0"/>
          </a:p>
        </p:txBody>
      </p:sp>
      <p:pic>
        <p:nvPicPr>
          <p:cNvPr id="16388" name="Picture 8" descr="psch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1200"/>
            <a:ext cx="48006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6085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narmer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52400"/>
            <a:ext cx="4286250" cy="5638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5638800"/>
            <a:ext cx="533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 Black" panose="020B0A04020102020204" pitchFamily="34" charset="0"/>
              </a:rPr>
              <a:t>A mural of Narmer or Menes conquering Lower Egypt (c.a. 3100 B.C.)</a:t>
            </a:r>
            <a:r>
              <a:rPr lang="en-US" altLang="en-US" sz="2400">
                <a:latin typeface="Arial Black" panose="020B0A040201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/>
            </a:r>
            <a:br>
              <a:rPr lang="en-US" altLang="en-US" sz="5400" smtClean="0"/>
            </a:br>
            <a:r>
              <a:rPr lang="en-US" altLang="en-US" sz="5400" smtClean="0"/>
              <a:t>The 3 Kingdoms of Egypt</a:t>
            </a:r>
            <a:br>
              <a:rPr lang="en-US" altLang="en-US" sz="5400" smtClean="0"/>
            </a:br>
            <a:endParaRPr lang="en-US" altLang="en-US" sz="5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The ancient Egyptian timeline is divided into three big blocks of time –</a:t>
            </a:r>
            <a:br>
              <a:rPr lang="en-US" altLang="en-US" smtClean="0"/>
            </a:br>
            <a:r>
              <a:rPr lang="en-US" altLang="en-US" smtClean="0"/>
              <a:t>the Old Kingdom, the Middle Kingdom, and the New Kingdom.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smtClean="0"/>
              <a:t>The Old Kingdom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2800" smtClean="0"/>
              <a:t>The Pyramid Age (500 years)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81400"/>
            <a:ext cx="8229600" cy="2895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Pharaohs had absolute power and were considered to be gods on earth.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King Narmer (Menes) unified Upper and Lower Egypt.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Pyramids, including the Great Pyramid of Giza, are built to serve as tombs for the pharaohs.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Mummification was used to preserve dead bodies.</a:t>
            </a:r>
          </a:p>
        </p:txBody>
      </p:sp>
      <p:pic>
        <p:nvPicPr>
          <p:cNvPr id="19460" name="Picture 7" descr="GizaPyrami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91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The Middle Kingdom</a:t>
            </a:r>
            <a:br>
              <a:rPr lang="en-US" altLang="en-US" sz="4000" smtClean="0"/>
            </a:br>
            <a:r>
              <a:rPr lang="en-US" altLang="en-US" sz="2800" smtClean="0"/>
              <a:t>The Golden Age (300 years)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4958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Pharaohs should be “good kings”; wise and gifted rulers.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Built strong armies and fortresses.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Egypt conquered Nubia and invaded Syria and Palestine.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Literature and the arts expanded and greatly improved through contact with trading countries.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Pharaohs were buried in secret places.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20484" name="Picture 8" descr="sennefert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14488"/>
            <a:ext cx="43434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The New Kingdom</a:t>
            </a:r>
            <a:br>
              <a:rPr lang="en-US" altLang="en-US" sz="4000" smtClean="0"/>
            </a:br>
            <a:r>
              <a:rPr lang="en-US" altLang="en-US" sz="2800" smtClean="0"/>
              <a:t>The Empire (500 years)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Pharaohs should be all powerful; great kings and queens.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Created an empire through force and military conflict.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The first female pharaoh, Hatshepsut, ruled.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The </a:t>
            </a:r>
            <a:r>
              <a:rPr lang="en-US" altLang="en-US" sz="2400" i="1" smtClean="0"/>
              <a:t>Valley of the Kings</a:t>
            </a:r>
            <a:r>
              <a:rPr lang="en-US" altLang="en-US" sz="2400" smtClean="0"/>
              <a:t> is created; all pharaohs are buried here.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Egyptians become monotheistic.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smtClean="0"/>
          </a:p>
        </p:txBody>
      </p:sp>
      <p:pic>
        <p:nvPicPr>
          <p:cNvPr id="21508" name="Picture 6" descr="votk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u="sng" dirty="0" smtClean="0">
                <a:latin typeface="Lucida Blackletter"/>
                <a:cs typeface="Lucida Blackletter"/>
              </a:rPr>
              <a:t>Steps to Building a Pyramid</a:t>
            </a:r>
            <a:r>
              <a:rPr lang="en-US" sz="4000" b="1" dirty="0" smtClean="0">
                <a:latin typeface="Lucida Blackletter"/>
                <a:cs typeface="Lucida Blackletter"/>
              </a:rPr>
              <a:t>	</a:t>
            </a:r>
            <a:endParaRPr lang="en-US" sz="4000" b="1" dirty="0">
              <a:latin typeface="Lucida Blackletter"/>
              <a:cs typeface="Lucida Blackletter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592263"/>
            <a:ext cx="9144000" cy="4445000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en-US" altLang="en-US" sz="2600" smtClean="0">
                <a:latin typeface="Lucida Blackletter"/>
                <a:ea typeface="Lucida Blackletter"/>
                <a:cs typeface="Lucida Blackletter"/>
              </a:rPr>
              <a:t>The enormous limestone blocks were taken off the boats near the pyramid site. If one block accidentally fell, it could crush to death hundreds of people.</a:t>
            </a:r>
          </a:p>
          <a:p>
            <a:pPr marL="514350" indent="-514350" algn="just">
              <a:buFontTx/>
              <a:buAutoNum type="arabicPeriod"/>
            </a:pPr>
            <a:r>
              <a:rPr lang="en-US" altLang="en-US" sz="2600" smtClean="0">
                <a:latin typeface="Lucida Blackletter"/>
                <a:ea typeface="Lucida Blackletter"/>
                <a:cs typeface="Lucida Blackletter"/>
              </a:rPr>
              <a:t>Once unloaded, the limestone blocks were hauled on sledges over wooden rollers by gangs of men. Water or milk was poured around the sledges to help them slide.</a:t>
            </a:r>
          </a:p>
          <a:p>
            <a:pPr marL="514350" indent="-514350" algn="just">
              <a:buFontTx/>
              <a:buAutoNum type="arabicPeriod"/>
            </a:pPr>
            <a:r>
              <a:rPr lang="en-US" altLang="en-US" sz="2600" smtClean="0">
                <a:latin typeface="Lucida Blackletter"/>
                <a:ea typeface="Lucida Blackletter"/>
                <a:cs typeface="Lucida Blackletter"/>
              </a:rPr>
              <a:t>Ramps, built of mud brick, were used to haul the heavy stones to the level where building was going on. To raise the stones higher.</a:t>
            </a:r>
          </a:p>
          <a:p>
            <a:pPr marL="514350" indent="-514350" algn="just">
              <a:buFontTx/>
              <a:buNone/>
            </a:pPr>
            <a:endParaRPr lang="en-US" altLang="en-US" sz="2600" smtClean="0">
              <a:latin typeface="Lucida Blackletter"/>
              <a:ea typeface="Lucida Blackletter"/>
              <a:cs typeface="Lucida Blackletter"/>
            </a:endParaRPr>
          </a:p>
          <a:p>
            <a:pPr marL="514350" indent="-514350" algn="just">
              <a:buFontTx/>
              <a:buNone/>
            </a:pPr>
            <a:endParaRPr lang="en-US" altLang="en-US" sz="2600" smtClean="0">
              <a:latin typeface="Lucida Blackletter"/>
              <a:ea typeface="Lucida Blackletter"/>
              <a:cs typeface="Lucida Blackletter"/>
            </a:endParaRPr>
          </a:p>
          <a:p>
            <a:pPr marL="514350" indent="-514350" algn="just">
              <a:buFontTx/>
              <a:buNone/>
            </a:pPr>
            <a:endParaRPr lang="en-US" altLang="en-US" sz="2600" smtClean="0">
              <a:latin typeface="Lucida Blackletter"/>
              <a:ea typeface="Lucida Blackletter"/>
              <a:cs typeface="Lucida Blackletter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4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r="11765"/>
          <a:stretch>
            <a:fillRect/>
          </a:stretch>
        </p:blipFill>
        <p:spPr bwMode="auto">
          <a:xfrm>
            <a:off x="0" y="0"/>
            <a:ext cx="9310688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31788"/>
            <a:ext cx="8509000" cy="103981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Engravers MT"/>
                <a:cs typeface="Engravers MT"/>
              </a:rPr>
              <a:t>Location of the Pyramids</a:t>
            </a:r>
            <a:endParaRPr lang="en-US" sz="3600" dirty="0">
              <a:latin typeface="Engravers MT"/>
              <a:cs typeface="Engraver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8" y="1371600"/>
            <a:ext cx="8685212" cy="528161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en-US" b="1" i="1" dirty="0" smtClean="0"/>
              <a:t>Religious and practical reasons controlled where the pyramids were built.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n-US" dirty="0" smtClean="0">
                <a:latin typeface="+mj-lt"/>
              </a:rPr>
              <a:t>Pyramids had to be on the west side of the Nile River, where the sun set.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n-US" dirty="0" smtClean="0">
                <a:latin typeface="+mj-lt"/>
              </a:rPr>
              <a:t>They had to be built close to the Nile so boats could carry the stones to the construction site.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n-US" dirty="0" smtClean="0">
                <a:latin typeface="+mj-lt"/>
              </a:rPr>
              <a:t>They had to be built high above the level of the river so no damage would occur during the flood season.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n-US" dirty="0" smtClean="0">
                <a:latin typeface="+mj-lt"/>
              </a:rPr>
              <a:t>Each side of the pyramid had to face one of the four cardinal points – north, south, east, and west.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n-US" dirty="0" smtClean="0">
                <a:latin typeface="+mj-lt"/>
              </a:rPr>
              <a:t>A pyramid had to be close to the pharaoh’s palace so he could keep any eye on his “castle of eternity”.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eyd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381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</a:rPr>
              <a:t>The Pyramid of Meydum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4580" name="Picture 4" descr="bentpyram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096000" y="0"/>
            <a:ext cx="3048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 Black" panose="020B0A04020102020204" pitchFamily="34" charset="0"/>
              </a:rPr>
              <a:t>The Bent Pyramid</a:t>
            </a:r>
            <a:endParaRPr lang="en-US" altLang="en-US" sz="24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4582" name="Picture 6" descr="Pyram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3328988"/>
            <a:ext cx="54673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1000" y="6003925"/>
            <a:ext cx="5486400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The Great Pyramids of Giza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00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4584" name="Picture 8" descr="img0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667000"/>
            <a:ext cx="942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BentPyramidFromTheW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9625"/>
            <a:ext cx="21336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greatpyrami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8675"/>
            <a:ext cx="27432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egypt40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00425"/>
            <a:ext cx="3733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Egyptian Writing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800" smtClean="0"/>
              <a:t>Over 5000 years ago, the ancient Egyptians wrote things down using a picture writing called </a:t>
            </a:r>
            <a:r>
              <a:rPr lang="en-US" altLang="en-US" sz="2800" b="1" smtClean="0"/>
              <a:t>hieroglyphics.</a:t>
            </a:r>
            <a:r>
              <a:rPr lang="en-US" altLang="en-US" sz="2800" smtClean="0"/>
              <a:t> </a:t>
            </a:r>
          </a:p>
          <a:p>
            <a:pPr algn="just" eaLnBrk="1" hangingPunct="1"/>
            <a:r>
              <a:rPr lang="en-US" altLang="en-US" sz="2800" smtClean="0"/>
              <a:t>The people who did the actual writing were called </a:t>
            </a:r>
            <a:r>
              <a:rPr lang="en-US" altLang="en-US" sz="2800" b="1" smtClean="0"/>
              <a:t>scribes</a:t>
            </a:r>
            <a:r>
              <a:rPr lang="en-US" altLang="en-US" sz="2800" smtClean="0"/>
              <a:t>.  </a:t>
            </a:r>
          </a:p>
          <a:p>
            <a:pPr algn="just" eaLnBrk="1" hangingPunct="1"/>
            <a:r>
              <a:rPr lang="en-US" altLang="en-US" sz="2800" smtClean="0"/>
              <a:t>The ancient Egyptians believed that it was important to record and communicate information about religion and government. </a:t>
            </a:r>
          </a:p>
          <a:p>
            <a:pPr algn="just" eaLnBrk="1" hangingPunct="1">
              <a:buFontTx/>
              <a:buNone/>
            </a:pPr>
            <a:endParaRPr lang="en-US" altLang="en-US" sz="2400" smtClean="0"/>
          </a:p>
          <a:p>
            <a:pPr algn="just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Writing and language of Egypt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smtClean="0"/>
              <a:t>How do we know so much about the Egyptians? 	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600" i="1" smtClean="0"/>
              <a:t>Because they loved to write!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smtClean="0"/>
              <a:t>Egyptians, mainly scribes, wrote laws, trade records, ruling family information, and myths and legends using hieroglyphics.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smtClean="0"/>
              <a:t>Another “gift” from the Nile River was </a:t>
            </a:r>
            <a:r>
              <a:rPr lang="en-US" altLang="en-US" sz="2800" i="1" smtClean="0"/>
              <a:t>papyrus </a:t>
            </a:r>
            <a:r>
              <a:rPr lang="en-US" altLang="en-US" sz="2800" smtClean="0"/>
              <a:t>made from the reeds that grew alongside the banks of the river.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smtClean="0"/>
              <a:t>Egyptians harvested the papyrus and flattened the pulp from the center of the reeds into sheets of paper.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smtClean="0"/>
              <a:t>On these sheets were the recordings of the scribes.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Rosetta Stone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smtClean="0"/>
              <a:t>Over time the Egyptian method of writing changed from one form to another.  As it changed, more and more people forgot how to read the hieroglyphics.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smtClean="0"/>
              <a:t>Finally around 1800 CE, a stone was found called the </a:t>
            </a:r>
            <a:r>
              <a:rPr lang="en-US" altLang="en-US" sz="2400" b="1" i="1" smtClean="0"/>
              <a:t>Rosetta Stone</a:t>
            </a:r>
            <a:r>
              <a:rPr lang="en-US" altLang="en-US" sz="2400" smtClean="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smtClean="0"/>
              <a:t>On the stone there were three kinds of writing telling the same story.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At the bottom was Greek (which the archaeologists could read)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In the middle was Demotic-a later Egyptian writing (which could be read too)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At the top was hieroglyphics.  Archaeologists could translate it based on the meanings, words, and symbols from the other two languages!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smtClean="0"/>
          </a:p>
          <a:p>
            <a:pPr algn="just"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Rosetta_Stone_WE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50863" y="3309938"/>
            <a:ext cx="827405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Most</a:t>
            </a:r>
            <a:r>
              <a:rPr lang="en-US" altLang="en-US" sz="1800" b="1">
                <a:solidFill>
                  <a:schemeClr val="hlink"/>
                </a:solidFill>
              </a:rPr>
              <a:t> HOUSES</a:t>
            </a:r>
            <a:r>
              <a:rPr lang="en-US" altLang="en-US" sz="1800"/>
              <a:t> were made of </a:t>
            </a:r>
            <a:r>
              <a:rPr lang="en-US" altLang="en-US" sz="1800" b="1">
                <a:solidFill>
                  <a:schemeClr val="hlink"/>
                </a:solidFill>
              </a:rPr>
              <a:t>BRICK</a:t>
            </a:r>
            <a:r>
              <a:rPr lang="en-US" altLang="en-US" sz="1800"/>
              <a:t>. The banks of the Nile provided the mud used to make bricks.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Brick makers collected </a:t>
            </a:r>
            <a:r>
              <a:rPr lang="en-US" altLang="en-US" sz="1800" b="1">
                <a:solidFill>
                  <a:schemeClr val="hlink"/>
                </a:solidFill>
              </a:rPr>
              <a:t>MUD</a:t>
            </a:r>
            <a:r>
              <a:rPr lang="en-US" altLang="en-US" sz="1800"/>
              <a:t>, added </a:t>
            </a:r>
            <a:r>
              <a:rPr lang="en-US" altLang="en-US" sz="1800" b="1">
                <a:solidFill>
                  <a:schemeClr val="hlink"/>
                </a:solidFill>
              </a:rPr>
              <a:t>STRAW</a:t>
            </a:r>
            <a:r>
              <a:rPr lang="en-US" altLang="en-US" sz="1800"/>
              <a:t> and </a:t>
            </a:r>
            <a:r>
              <a:rPr lang="en-US" altLang="en-US" sz="1800" b="1">
                <a:solidFill>
                  <a:schemeClr val="hlink"/>
                </a:solidFill>
              </a:rPr>
              <a:t>WATER</a:t>
            </a:r>
            <a:r>
              <a:rPr lang="en-US" altLang="en-US" sz="1800"/>
              <a:t> to it as needed, and stomped it with their feet until it reached the right consistency. The mixture was then placed in a </a:t>
            </a:r>
            <a:r>
              <a:rPr lang="en-US" altLang="en-US" sz="1800" b="1">
                <a:solidFill>
                  <a:schemeClr val="hlink"/>
                </a:solidFill>
              </a:rPr>
              <a:t>MOLD</a:t>
            </a:r>
            <a:r>
              <a:rPr lang="en-US" altLang="en-US" sz="1800"/>
              <a:t>. Once shaped, the bricks were removed from the mould and left on the ground to dry in the sun.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Egyptian </a:t>
            </a:r>
            <a:r>
              <a:rPr lang="en-US" altLang="en-US" sz="1800" b="1">
                <a:solidFill>
                  <a:schemeClr val="hlink"/>
                </a:solidFill>
              </a:rPr>
              <a:t>PEASANTS</a:t>
            </a:r>
            <a:r>
              <a:rPr lang="en-US" altLang="en-US" sz="1800"/>
              <a:t> would have lived in </a:t>
            </a:r>
            <a:r>
              <a:rPr lang="en-US" altLang="en-US" sz="1800" b="1">
                <a:solidFill>
                  <a:schemeClr val="hlink"/>
                </a:solidFill>
              </a:rPr>
              <a:t>SIMPLE MUD-BRICK HOMES</a:t>
            </a:r>
            <a:r>
              <a:rPr lang="en-US" altLang="en-US" sz="1800"/>
              <a:t> containing only a few pieces of furniture:</a:t>
            </a:r>
            <a:r>
              <a:rPr lang="en-US" altLang="en-US" sz="1800" b="1">
                <a:solidFill>
                  <a:schemeClr val="hlink"/>
                </a:solidFill>
              </a:rPr>
              <a:t> BEDS</a:t>
            </a:r>
            <a:r>
              <a:rPr lang="en-US" altLang="en-US" sz="1800"/>
              <a:t>, </a:t>
            </a:r>
            <a:r>
              <a:rPr lang="en-US" altLang="en-US" sz="1800" b="1">
                <a:solidFill>
                  <a:schemeClr val="hlink"/>
                </a:solidFill>
              </a:rPr>
              <a:t>STOOLS, BOXES</a:t>
            </a:r>
            <a:r>
              <a:rPr lang="en-US" altLang="en-US" sz="1800"/>
              <a:t> and </a:t>
            </a:r>
            <a:r>
              <a:rPr lang="en-US" altLang="en-US" sz="1800" b="1">
                <a:solidFill>
                  <a:schemeClr val="hlink"/>
                </a:solidFill>
              </a:rPr>
              <a:t>LOW TABLES</a:t>
            </a:r>
            <a:r>
              <a:rPr lang="en-US" altLang="en-US" sz="1800"/>
              <a:t>. </a:t>
            </a:r>
          </a:p>
        </p:txBody>
      </p:sp>
      <p:pic>
        <p:nvPicPr>
          <p:cNvPr id="29699" name="Picture 8" descr="A child doing ch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263525"/>
            <a:ext cx="4276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725488" y="3581400"/>
            <a:ext cx="76787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CRAFTWORKERS</a:t>
            </a:r>
            <a:r>
              <a:rPr lang="en-US" altLang="en-US" sz="1800"/>
              <a:t> lived in one- or two-storey</a:t>
            </a:r>
            <a:r>
              <a:rPr lang="en-US" altLang="en-US" sz="1800" b="1">
                <a:solidFill>
                  <a:schemeClr val="hlink"/>
                </a:solidFill>
              </a:rPr>
              <a:t> FLAT-ROOFED DWELLINGS</a:t>
            </a:r>
            <a:r>
              <a:rPr lang="en-US" altLang="en-US" sz="1800"/>
              <a:t> made of mud bricks. The walls and roof would have been covered with plaster and painted.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Inside, there was a </a:t>
            </a:r>
            <a:r>
              <a:rPr lang="en-US" altLang="en-US" sz="1800" b="1">
                <a:solidFill>
                  <a:schemeClr val="hlink"/>
                </a:solidFill>
              </a:rPr>
              <a:t>RECEPTION ROOM</a:t>
            </a:r>
            <a:r>
              <a:rPr lang="en-US" altLang="en-US" sz="1800"/>
              <a:t>, a </a:t>
            </a:r>
            <a:r>
              <a:rPr lang="en-US" altLang="en-US" sz="1800" b="1">
                <a:solidFill>
                  <a:schemeClr val="hlink"/>
                </a:solidFill>
              </a:rPr>
              <a:t>LIVING ROOM</a:t>
            </a:r>
            <a:r>
              <a:rPr lang="en-US" altLang="en-US" sz="1800"/>
              <a:t>,</a:t>
            </a:r>
            <a:r>
              <a:rPr lang="en-US" altLang="en-US" sz="1800" b="1">
                <a:solidFill>
                  <a:schemeClr val="hlink"/>
                </a:solidFill>
              </a:rPr>
              <a:t> BEDROOMS</a:t>
            </a:r>
            <a:r>
              <a:rPr lang="en-US" altLang="en-US" sz="1800"/>
              <a:t> and a </a:t>
            </a:r>
            <a:r>
              <a:rPr lang="en-US" altLang="en-US" sz="1800" b="1">
                <a:solidFill>
                  <a:schemeClr val="hlink"/>
                </a:solidFill>
              </a:rPr>
              <a:t>CELLAR</a:t>
            </a:r>
            <a:r>
              <a:rPr lang="en-US" altLang="en-US" sz="1800"/>
              <a:t> in which food and beverages were stored. Food was prepared in an </a:t>
            </a:r>
            <a:r>
              <a:rPr lang="en-US" altLang="en-US" sz="1800" b="1">
                <a:solidFill>
                  <a:schemeClr val="hlink"/>
                </a:solidFill>
              </a:rPr>
              <a:t>OUTDOOR KITCHEN</a:t>
            </a:r>
            <a:r>
              <a:rPr lang="en-US" altLang="en-US" sz="1800"/>
              <a:t> equipped with a mud-brick oven. Stairs on the exterior of the house led to a </a:t>
            </a:r>
            <a:r>
              <a:rPr lang="en-US" altLang="en-US" sz="1800" b="1">
                <a:solidFill>
                  <a:schemeClr val="hlink"/>
                </a:solidFill>
              </a:rPr>
              <a:t>ROOF-TOP TERRACE</a:t>
            </a:r>
            <a:r>
              <a:rPr lang="en-US" altLang="en-US" sz="1800"/>
              <a:t>. </a:t>
            </a:r>
          </a:p>
        </p:txBody>
      </p:sp>
      <p:pic>
        <p:nvPicPr>
          <p:cNvPr id="30723" name="Picture 5" descr="lif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98438"/>
            <a:ext cx="77660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52463" y="3411538"/>
            <a:ext cx="80708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The </a:t>
            </a:r>
            <a:r>
              <a:rPr lang="en-US" altLang="en-US" sz="1800" b="1">
                <a:solidFill>
                  <a:schemeClr val="hlink"/>
                </a:solidFill>
              </a:rPr>
              <a:t>HOMES OF THE WEALTHY</a:t>
            </a:r>
            <a:r>
              <a:rPr lang="en-US" altLang="en-US" sz="1800"/>
              <a:t> were larger and more luxurious.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SPACIOUS</a:t>
            </a:r>
            <a:r>
              <a:rPr lang="en-US" altLang="en-US" sz="1800"/>
              <a:t> reception and living rooms opened onto a </a:t>
            </a:r>
            <a:r>
              <a:rPr lang="en-US" altLang="en-US" sz="1800" b="1">
                <a:solidFill>
                  <a:schemeClr val="hlink"/>
                </a:solidFill>
              </a:rPr>
              <a:t>CENTRAL GARDEN COURTYARD</a:t>
            </a:r>
            <a:r>
              <a:rPr lang="en-US" altLang="en-US" sz="1800"/>
              <a:t> with a fish pond and flowering plants.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Each bedroom had a </a:t>
            </a:r>
            <a:r>
              <a:rPr lang="en-US" altLang="en-US" sz="1800" b="1">
                <a:solidFill>
                  <a:schemeClr val="hlink"/>
                </a:solidFill>
              </a:rPr>
              <a:t>PRIVATE BATHROOM</a:t>
            </a:r>
            <a:r>
              <a:rPr lang="en-US" altLang="en-US" sz="1800"/>
              <a:t>, and the walls, columns and ceilings were painted with </a:t>
            </a:r>
            <a:r>
              <a:rPr lang="en-US" altLang="en-US" sz="1800" b="1">
                <a:solidFill>
                  <a:schemeClr val="hlink"/>
                </a:solidFill>
              </a:rPr>
              <a:t>BEAUTIFUL DESIGNS</a:t>
            </a:r>
            <a:r>
              <a:rPr lang="en-US" altLang="en-US" sz="1800"/>
              <a:t> inspired by nature.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Elaborate and highly </a:t>
            </a:r>
            <a:r>
              <a:rPr lang="en-US" altLang="en-US" sz="1800" b="1">
                <a:solidFill>
                  <a:schemeClr val="hlink"/>
                </a:solidFill>
              </a:rPr>
              <a:t>DECORATED FURNITURE</a:t>
            </a:r>
            <a:r>
              <a:rPr lang="en-US" altLang="en-US" sz="1800"/>
              <a:t> included beds, chairs, boxes and tables.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PAINTED CLAY POTS</a:t>
            </a:r>
            <a:r>
              <a:rPr lang="en-US" altLang="en-US" sz="1800"/>
              <a:t> and vessels, as well as </a:t>
            </a:r>
            <a:r>
              <a:rPr lang="en-US" altLang="en-US" sz="1800" b="1">
                <a:solidFill>
                  <a:schemeClr val="hlink"/>
                </a:solidFill>
              </a:rPr>
              <a:t>ALABASTER BOWLS AND JARS</a:t>
            </a:r>
            <a:r>
              <a:rPr lang="en-US" altLang="en-US" sz="1800"/>
              <a:t>, were also found in the homes of the nobles. </a:t>
            </a:r>
          </a:p>
        </p:txBody>
      </p:sp>
      <p:pic>
        <p:nvPicPr>
          <p:cNvPr id="31747" name="Picture 7" descr="life1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65113"/>
            <a:ext cx="8070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03238"/>
            <a:ext cx="37814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450850"/>
            <a:ext cx="3800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57538"/>
            <a:ext cx="37909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143250"/>
            <a:ext cx="37528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2322513" y="5980113"/>
            <a:ext cx="5094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A villa from the city of Amarna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Where is Egypt?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48013" cy="1665288"/>
          </a:xfrm>
        </p:spPr>
        <p:txBody>
          <a:bodyPr/>
          <a:lstStyle/>
          <a:p>
            <a:pPr algn="just" eaLnBrk="1" hangingPunct="1"/>
            <a:r>
              <a:rPr lang="en-GB" altLang="en-US" sz="2800" smtClean="0"/>
              <a:t>Egypt is on the continent of Africa.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33528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Tx/>
            </a:pPr>
            <a:r>
              <a:rPr lang="en-GB" altLang="en-US" sz="2800">
                <a:latin typeface="Times New Roman" panose="02020603050405020304" pitchFamily="18" charset="0"/>
              </a:rPr>
              <a:t>The River Nile runs through Egypt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38338" y="1590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52673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938338" y="1590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52673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09600" y="48006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Tx/>
            </a:pPr>
            <a:r>
              <a:rPr lang="en-GB" altLang="en-US" sz="2800">
                <a:latin typeface="Times New Roman" panose="02020603050405020304" pitchFamily="18" charset="0"/>
              </a:rPr>
              <a:t>The capital of Egypt is Cairo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938338" y="1590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52673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6" grpId="0" autoUpdateAnimBg="0"/>
      <p:bldP spid="82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arch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CITY PLANNING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495800"/>
          </a:xfrm>
        </p:spPr>
        <p:txBody>
          <a:bodyPr/>
          <a:lstStyle/>
          <a:p>
            <a:pPr algn="just"/>
            <a:r>
              <a:rPr lang="en-US" altLang="en-US" sz="2000" smtClean="0"/>
              <a:t>The cities of Ancient Egypt developed along the Nile River due to the fertile farmland along its banks. </a:t>
            </a:r>
          </a:p>
          <a:p>
            <a:pPr algn="just"/>
            <a:r>
              <a:rPr lang="en-US" altLang="en-US" sz="2000" smtClean="0"/>
              <a:t>The typical city had a wall around it with two entrances. </a:t>
            </a:r>
          </a:p>
          <a:p>
            <a:pPr algn="just"/>
            <a:r>
              <a:rPr lang="en-US" altLang="en-US" sz="2000" smtClean="0"/>
              <a:t>The outlay of the city itself was rectangular with an orthogonal street grid, covering an area of 350 by 400 meters.</a:t>
            </a:r>
          </a:p>
          <a:p>
            <a:pPr algn="just"/>
            <a:r>
              <a:rPr lang="en-US" altLang="en-US" sz="2000" smtClean="0"/>
              <a:t>The streets all over the city were laid out in approximately straight lines. The alleys leading to the workers' dwellings ended in </a:t>
            </a:r>
            <a:r>
              <a:rPr lang="en-US" altLang="en-US" sz="2000" i="1" smtClean="0"/>
              <a:t>culs-de-sac</a:t>
            </a:r>
            <a:r>
              <a:rPr lang="en-US" altLang="en-US" sz="2000" smtClean="0"/>
              <a:t>.</a:t>
            </a:r>
          </a:p>
          <a:p>
            <a:pPr algn="just"/>
            <a:r>
              <a:rPr lang="en-US" altLang="en-US" sz="2000" smtClean="0"/>
              <a:t>There was a major road down the center of the town with smaller, narrow streets connecting to it. </a:t>
            </a:r>
          </a:p>
          <a:p>
            <a:pPr algn="just"/>
            <a:r>
              <a:rPr lang="en-US" altLang="en-US" sz="2000" smtClean="0"/>
              <a:t>The houses and buildings were made of mud-brick. </a:t>
            </a:r>
          </a:p>
          <a:p>
            <a:pPr algn="just"/>
            <a:r>
              <a:rPr lang="en-US" altLang="en-US" sz="2000" smtClean="0"/>
              <a:t>If a building was destroyed in a flood, generally a new building was just built on top of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mtClean="0"/>
              <a:t>The mud-brick buildings were susceptible to water and damp conditions so care had to be taken when considering the placement of a house, town or city. When houses did crumble, new houses were simply built upon the ruins of the former house. This led to houses and towns being built on a more elevated plain.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6"/>
          <p:cNvSpPr txBox="1">
            <a:spLocks noChangeArrowheads="1"/>
          </p:cNvSpPr>
          <p:nvPr/>
        </p:nvSpPr>
        <p:spPr bwMode="auto">
          <a:xfrm>
            <a:off x="558800" y="1252538"/>
            <a:ext cx="8113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MATHEMATICS:</a:t>
            </a:r>
            <a:r>
              <a:rPr lang="en-US" altLang="en-US" sz="1800"/>
              <a:t> Although the Egyptians lacked the symbol for zero, they calculated numbers based on the </a:t>
            </a:r>
            <a:r>
              <a:rPr lang="en-US" altLang="en-US" sz="1800" b="1">
                <a:solidFill>
                  <a:schemeClr val="hlink"/>
                </a:solidFill>
              </a:rPr>
              <a:t>DECIMAL</a:t>
            </a:r>
            <a:r>
              <a:rPr lang="en-US" altLang="en-US" sz="1800"/>
              <a:t> and the repetitive (numbers based on the </a:t>
            </a:r>
            <a:r>
              <a:rPr lang="en-US" altLang="en-US" sz="1800" b="1">
                <a:solidFill>
                  <a:schemeClr val="hlink"/>
                </a:solidFill>
              </a:rPr>
              <a:t>POWER OF 10</a:t>
            </a:r>
            <a:r>
              <a:rPr lang="en-US" altLang="en-US" sz="1800"/>
              <a:t>). The following signs were used to represent numbers in the decimal system </a:t>
            </a:r>
          </a:p>
        </p:txBody>
      </p:sp>
      <p:graphicFrame>
        <p:nvGraphicFramePr>
          <p:cNvPr id="140554" name="Group 266"/>
          <p:cNvGraphicFramePr>
            <a:graphicFrameLocks noGrp="1"/>
          </p:cNvGraphicFramePr>
          <p:nvPr/>
        </p:nvGraphicFramePr>
        <p:xfrm>
          <a:off x="639763" y="2578100"/>
          <a:ext cx="7924800" cy="1573213"/>
        </p:xfrm>
        <a:graphic>
          <a:graphicData uri="http://schemas.openxmlformats.org/drawingml/2006/table">
            <a:tbl>
              <a:tblPr/>
              <a:tblGrid>
                <a:gridCol w="64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1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893" name="Group 265"/>
          <p:cNvGrpSpPr>
            <a:grpSpLocks/>
          </p:cNvGrpSpPr>
          <p:nvPr/>
        </p:nvGrpSpPr>
        <p:grpSpPr bwMode="auto">
          <a:xfrm>
            <a:off x="652463" y="2552700"/>
            <a:ext cx="7142162" cy="647700"/>
            <a:chOff x="539" y="2304"/>
            <a:chExt cx="4499" cy="408"/>
          </a:xfrm>
        </p:grpSpPr>
        <p:pic>
          <p:nvPicPr>
            <p:cNvPr id="36897" name="Picture 251" descr="w0000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2304"/>
              <a:ext cx="33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8" name="Picture 254" descr="w00000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2304"/>
              <a:ext cx="33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9" name="Picture 256" descr="w0000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2304"/>
              <a:ext cx="33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0" name="Picture 258" descr="w0001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2304"/>
              <a:ext cx="33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1" name="Picture 260" descr="w00100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2304"/>
              <a:ext cx="33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2" name="Picture 262" descr="w01000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" y="2304"/>
              <a:ext cx="33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3" name="Picture 264" descr="w10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" y="2304"/>
              <a:ext cx="33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94" name="Text Box 267"/>
          <p:cNvSpPr txBox="1">
            <a:spLocks noChangeArrowheads="1"/>
          </p:cNvSpPr>
          <p:nvPr/>
        </p:nvSpPr>
        <p:spPr bwMode="auto">
          <a:xfrm>
            <a:off x="660400" y="4175125"/>
            <a:ext cx="782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Numbers were usually written </a:t>
            </a:r>
            <a:r>
              <a:rPr lang="en-US" altLang="en-US" sz="1800" b="1">
                <a:solidFill>
                  <a:schemeClr val="hlink"/>
                </a:solidFill>
              </a:rPr>
              <a:t>LEFT TO RIGHT</a:t>
            </a:r>
            <a:r>
              <a:rPr lang="en-US" altLang="en-US" sz="1800"/>
              <a:t>, starting with the highest denominator</a:t>
            </a:r>
          </a:p>
        </p:txBody>
      </p:sp>
      <p:sp>
        <p:nvSpPr>
          <p:cNvPr id="36895" name="Text Box 271"/>
          <p:cNvSpPr txBox="1">
            <a:spLocks noChangeArrowheads="1"/>
          </p:cNvSpPr>
          <p:nvPr/>
        </p:nvSpPr>
        <p:spPr bwMode="auto">
          <a:xfrm>
            <a:off x="558800" y="4862513"/>
            <a:ext cx="7793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The Egyptians did not develop abstract mathematical formulas. They used the simple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  <a:r>
              <a:rPr lang="en-US" altLang="en-US" sz="1800"/>
              <a:t>arithmetic of </a:t>
            </a:r>
            <a:r>
              <a:rPr lang="en-US" altLang="en-US" sz="1800" b="1">
                <a:solidFill>
                  <a:schemeClr val="hlink"/>
                </a:solidFill>
              </a:rPr>
              <a:t>ADDITION AND SUBTRACTION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254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ACHEIVMENTS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82613" y="2801938"/>
            <a:ext cx="793908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MEDICINE:</a:t>
            </a:r>
            <a:r>
              <a:rPr lang="en-US" altLang="en-US" sz="1800"/>
              <a:t> The doctors of ancient Egypt combined </a:t>
            </a:r>
            <a:r>
              <a:rPr lang="en-US" altLang="en-US" sz="1800" b="1">
                <a:solidFill>
                  <a:schemeClr val="hlink"/>
                </a:solidFill>
              </a:rPr>
              <a:t>MAGIC SPELLS</a:t>
            </a:r>
            <a:r>
              <a:rPr lang="en-US" altLang="en-US" sz="1800"/>
              <a:t> with</a:t>
            </a:r>
            <a:r>
              <a:rPr lang="en-US" altLang="en-US" sz="1800" b="1">
                <a:solidFill>
                  <a:schemeClr val="hlink"/>
                </a:solidFill>
              </a:rPr>
              <a:t> REMEDIES</a:t>
            </a:r>
            <a:r>
              <a:rPr lang="en-US" altLang="en-US" sz="1800"/>
              <a:t>. If a person fell sick, the illness was thought to be caused by the wrath of the gods or by an evil spirit that had entered the body.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Both </a:t>
            </a:r>
            <a:r>
              <a:rPr lang="en-US" altLang="en-US" sz="1800" b="1">
                <a:solidFill>
                  <a:schemeClr val="hlink"/>
                </a:solidFill>
              </a:rPr>
              <a:t>PRIESTS AND DOCTORS</a:t>
            </a:r>
            <a:r>
              <a:rPr lang="en-US" altLang="en-US" sz="1800"/>
              <a:t> were called upon to heal the sick, combining their powers and skills to fix the problem.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Doctors found cures for many diseases and some of their concepts are still used today. They used </a:t>
            </a:r>
            <a:r>
              <a:rPr lang="en-US" altLang="en-US" sz="1800" b="1">
                <a:solidFill>
                  <a:schemeClr val="hlink"/>
                </a:solidFill>
              </a:rPr>
              <a:t>CASTOR OIL</a:t>
            </a:r>
            <a:r>
              <a:rPr lang="en-US" altLang="en-US" sz="1800"/>
              <a:t> as laxatives, </a:t>
            </a:r>
            <a:r>
              <a:rPr lang="en-US" altLang="en-US" sz="1800" b="1">
                <a:solidFill>
                  <a:schemeClr val="hlink"/>
                </a:solidFill>
              </a:rPr>
              <a:t>TANNIC ACID</a:t>
            </a:r>
            <a:r>
              <a:rPr lang="en-US" altLang="en-US" sz="1800"/>
              <a:t> from the acadia tree to heal burns, </a:t>
            </a:r>
            <a:r>
              <a:rPr lang="en-US" altLang="en-US" sz="1800" b="1">
                <a:solidFill>
                  <a:schemeClr val="hlink"/>
                </a:solidFill>
              </a:rPr>
              <a:t>CORIANDER</a:t>
            </a:r>
            <a:r>
              <a:rPr lang="en-US" altLang="en-US" sz="1800"/>
              <a:t> in a tea for stomach illnesses, and </a:t>
            </a:r>
            <a:r>
              <a:rPr lang="en-US" altLang="en-US" sz="1800" b="1">
                <a:solidFill>
                  <a:schemeClr val="hlink"/>
                </a:solidFill>
              </a:rPr>
              <a:t>CUMMIN SEEDS</a:t>
            </a:r>
            <a:r>
              <a:rPr lang="en-US" altLang="en-US" sz="1800"/>
              <a:t> on aching or arthritic joints and to calm a cough.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They also made and used </a:t>
            </a:r>
            <a:r>
              <a:rPr lang="en-US" altLang="en-US" sz="1800" b="1">
                <a:solidFill>
                  <a:schemeClr val="hlink"/>
                </a:solidFill>
              </a:rPr>
              <a:t>TOOLS FOR SURGICAL USE</a:t>
            </a:r>
            <a:r>
              <a:rPr lang="en-US" altLang="en-US" sz="1800"/>
              <a:t> that are similar to the ones that we use today. </a:t>
            </a:r>
          </a:p>
        </p:txBody>
      </p:sp>
      <p:pic>
        <p:nvPicPr>
          <p:cNvPr id="37891" name="Picture 6" descr="Papy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406400"/>
            <a:ext cx="51006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4" descr="coriand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23863"/>
            <a:ext cx="229393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Where is Egypt?</a:t>
            </a:r>
          </a:p>
        </p:txBody>
      </p:sp>
      <p:pic>
        <p:nvPicPr>
          <p:cNvPr id="7171" name="Picture 2" descr="http://www.fajr.com/images/egypt-location-map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143000"/>
            <a:ext cx="80391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GEOGRAPHY…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mtClean="0"/>
              <a:t>The Egyptians, like the Mesopotamians, settled near a river because of the benefits and contributions it gave.</a:t>
            </a:r>
          </a:p>
          <a:p>
            <a:pPr algn="just" eaLnBrk="1" hangingPunct="1"/>
            <a:r>
              <a:rPr lang="en-US" altLang="en-US" smtClean="0"/>
              <a:t>Do you remember some of the reasons?</a:t>
            </a:r>
          </a:p>
          <a:p>
            <a:pPr lvl="3" algn="just" eaLnBrk="1" hangingPunct="1"/>
            <a:r>
              <a:rPr lang="en-US" altLang="en-US" smtClean="0"/>
              <a:t>Travel</a:t>
            </a:r>
          </a:p>
          <a:p>
            <a:pPr lvl="3" algn="just" eaLnBrk="1" hangingPunct="1"/>
            <a:r>
              <a:rPr lang="en-US" altLang="en-US" smtClean="0"/>
              <a:t>Trade</a:t>
            </a:r>
          </a:p>
          <a:p>
            <a:pPr lvl="3" algn="just" eaLnBrk="1" hangingPunct="1"/>
            <a:r>
              <a:rPr lang="en-US" altLang="en-US" smtClean="0"/>
              <a:t>Irrigation for crops</a:t>
            </a:r>
          </a:p>
          <a:p>
            <a:pPr lvl="3" algn="just" eaLnBrk="1" hangingPunct="1"/>
            <a:r>
              <a:rPr lang="en-US" altLang="en-US" smtClean="0"/>
              <a:t>Water for drinking and cooking</a:t>
            </a:r>
          </a:p>
          <a:p>
            <a:pPr lvl="3" algn="just" eaLnBrk="1" hangingPunct="1"/>
            <a:r>
              <a:rPr lang="en-US" altLang="en-US" smtClean="0"/>
              <a:t>Yearly flooding, which left behind rich, fertile soil.</a:t>
            </a:r>
          </a:p>
          <a:p>
            <a:pPr lvl="3" algn="just" eaLnBrk="1" hangingPunct="1"/>
            <a:r>
              <a:rPr lang="en-US" altLang="en-US" smtClean="0"/>
              <a:t>Egypt’s settlement arose along narrow strip of land made fertile by the river.</a:t>
            </a:r>
          </a:p>
          <a:p>
            <a:pPr lvl="3" algn="just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60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NILE RIVER VALLEY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27550" y="1600200"/>
            <a:ext cx="40386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000" smtClean="0"/>
              <a:t>The Nile is the longest river in the world – almost 4,000 miles long!!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1700" b="1" smtClean="0"/>
              <a:t>It is shaped like the lotus flower so often seen in ancient Egyptian art.</a:t>
            </a: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smtClean="0"/>
              <a:t>The Nile flows from south to north because of the geography of the land.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smtClean="0"/>
              <a:t>Mountains are to the south and low lying plains are in the north.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smtClean="0"/>
              <a:t>As the water comes down the mountains it flows through the river delta and empties into the Mediterranean Sea.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000" smtClean="0"/>
          </a:p>
        </p:txBody>
      </p:sp>
      <p:pic>
        <p:nvPicPr>
          <p:cNvPr id="9220" name="Picture 9" descr="lr00424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89050"/>
            <a:ext cx="3429000" cy="5187950"/>
          </a:xfrm>
          <a:noFill/>
        </p:spPr>
      </p:pic>
      <p:pic>
        <p:nvPicPr>
          <p:cNvPr id="9221" name="Picture 10" descr="http://www.apartmenttherapy.com/images/uploads/lo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"/>
            <a:ext cx="1073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http://content.answers.com/main/content/img/oxford/Oxford_Architecture/0198606788.lotus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5638800"/>
            <a:ext cx="936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NATURAL BARRIERS OF PROTECTION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981200"/>
            <a:ext cx="8229600" cy="4495800"/>
          </a:xfrm>
        </p:spPr>
        <p:txBody>
          <a:bodyPr/>
          <a:lstStyle/>
          <a:p>
            <a:pPr algn="just" eaLnBrk="1" hangingPunct="1"/>
            <a:r>
              <a:rPr lang="en-US" altLang="en-US" sz="2500" smtClean="0"/>
              <a:t>The ancient Egyptians enjoyed many </a:t>
            </a:r>
            <a:r>
              <a:rPr lang="en-US" altLang="en-US" sz="2500" b="1" smtClean="0"/>
              <a:t>natural barriers</a:t>
            </a:r>
            <a:r>
              <a:rPr lang="en-US" altLang="en-US" sz="2500" smtClean="0"/>
              <a:t> against invaders.</a:t>
            </a:r>
          </a:p>
          <a:p>
            <a:pPr algn="just" eaLnBrk="1" hangingPunct="1"/>
            <a:r>
              <a:rPr lang="en-US" altLang="en-US" sz="2500" smtClean="0"/>
              <a:t>There were </a:t>
            </a:r>
            <a:r>
              <a:rPr lang="en-US" altLang="en-US" sz="2500" b="1" smtClean="0"/>
              <a:t>deserts</a:t>
            </a:r>
            <a:r>
              <a:rPr lang="en-US" altLang="en-US" sz="2500" smtClean="0"/>
              <a:t> to the east and west of the Nile River, and </a:t>
            </a:r>
            <a:r>
              <a:rPr lang="en-US" altLang="en-US" sz="2500" b="1" smtClean="0"/>
              <a:t>mountains</a:t>
            </a:r>
            <a:r>
              <a:rPr lang="en-US" altLang="en-US" sz="2500" smtClean="0"/>
              <a:t> to the south. </a:t>
            </a:r>
          </a:p>
          <a:p>
            <a:pPr algn="just" eaLnBrk="1" hangingPunct="1"/>
            <a:r>
              <a:rPr lang="en-US" altLang="en-US" sz="2500" smtClean="0"/>
              <a:t>This isolated the ancient Egyptians and allowed them to develop a truly distinctive culture. </a:t>
            </a:r>
          </a:p>
          <a:p>
            <a:pPr algn="just" eaLnBrk="1" hangingPunct="1"/>
            <a:r>
              <a:rPr lang="en-US" altLang="en-US" sz="2500" smtClean="0"/>
              <a:t>Reduced interaction with other people.</a:t>
            </a:r>
          </a:p>
          <a:p>
            <a:pPr algn="just" eaLnBrk="1" hangingPunct="1"/>
            <a:r>
              <a:rPr lang="en-US" altLang="en-US" sz="2500" smtClean="0"/>
              <a:t>Other natural barriers included the </a:t>
            </a:r>
            <a:r>
              <a:rPr lang="en-US" altLang="en-US" sz="2500" b="1" smtClean="0"/>
              <a:t>Mediterranean Sea </a:t>
            </a:r>
            <a:r>
              <a:rPr lang="en-US" altLang="en-US" sz="2500" smtClean="0"/>
              <a:t>to the north and the </a:t>
            </a:r>
            <a:r>
              <a:rPr lang="en-US" altLang="en-US" sz="2500" b="1" smtClean="0"/>
              <a:t>Red Sea </a:t>
            </a:r>
            <a:r>
              <a:rPr lang="en-US" altLang="en-US" sz="2500" smtClean="0"/>
              <a:t>to the east.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NILE RIVER VALLEY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Civilization started along the Nile about 5,000 years ago. Without the Nile, Egypt would be a desert because it rarely rains.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 Each spring, water would run off the mountains and the Nile would flood.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As the flood waters receded, black rich fertile soil was left behind.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The ancient Egyptians called this rich soil </a:t>
            </a:r>
            <a:r>
              <a:rPr lang="en-US" altLang="en-US" sz="2400" b="1" smtClean="0"/>
              <a:t>‘The Gift of the Nile.’</a:t>
            </a:r>
            <a:endParaRPr lang="en-US" altLang="en-US" sz="240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Egyptians celebrated the 3 stages: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altLang="en-US" sz="1800" b="1" smtClean="0"/>
              <a:t>Flood</a:t>
            </a:r>
            <a:r>
              <a:rPr lang="en-US" altLang="en-US" sz="1800" smtClean="0"/>
              <a:t> (flooding which usually lasted 4 months)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altLang="en-US" sz="1800" b="1" smtClean="0"/>
              <a:t>Emergence</a:t>
            </a:r>
            <a:r>
              <a:rPr lang="en-US" altLang="en-US" sz="1800" smtClean="0"/>
              <a:t> (planting &amp; growing) 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altLang="en-US" sz="1800" b="1" smtClean="0"/>
              <a:t>Harvest</a:t>
            </a:r>
            <a:r>
              <a:rPr lang="en-US" altLang="en-US" sz="1800" smtClean="0"/>
              <a:t> (collecting the food)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The area after flooding is called “black land” because of the nutrient-rich soil created by silt (</a:t>
            </a:r>
            <a:r>
              <a:rPr lang="en-US" altLang="en-US" sz="1800" smtClean="0">
                <a:latin typeface="Arial Narrow" panose="020B0606020202030204" pitchFamily="34" charset="0"/>
              </a:rPr>
              <a:t>Because of this</a:t>
            </a:r>
            <a:r>
              <a:rPr lang="en-US" altLang="en-US" sz="1800" b="1" smtClean="0">
                <a:latin typeface="Arial Narrow" panose="020B0606020202030204" pitchFamily="34" charset="0"/>
              </a:rPr>
              <a:t> black</a:t>
            </a:r>
            <a:r>
              <a:rPr lang="en-US" altLang="en-US" sz="1800" smtClean="0">
                <a:latin typeface="Arial Narrow" panose="020B0606020202030204" pitchFamily="34" charset="0"/>
              </a:rPr>
              <a:t> represented life and was often used in statues showing the afterlife.)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smtClean="0"/>
              <a:t>The surrounding desert area is known as the “red land”.</a:t>
            </a:r>
          </a:p>
          <a:p>
            <a:pPr lvl="2" algn="just" eaLnBrk="1" hangingPunct="1">
              <a:lnSpc>
                <a:spcPct val="80000"/>
              </a:lnSpc>
              <a:buFontTx/>
              <a:buNone/>
            </a:pPr>
            <a:endParaRPr lang="en-US" altLang="en-US" sz="1600" smtClean="0"/>
          </a:p>
          <a:p>
            <a:pPr algn="just" eaLnBrk="1" hangingPunct="1">
              <a:lnSpc>
                <a:spcPct val="80000"/>
              </a:lnSpc>
            </a:pPr>
            <a:endParaRPr lang="en-US" alt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GIFTS OF THE NILE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371600"/>
            <a:ext cx="6858000" cy="4495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altLang="en-US" sz="2000" dirty="0" smtClean="0">
                <a:solidFill>
                  <a:schemeClr val="hlink"/>
                </a:solidFill>
              </a:rPr>
              <a:t>Fertile soil</a:t>
            </a:r>
            <a:r>
              <a:rPr lang="en-US" altLang="en-US" sz="2000" dirty="0" smtClean="0"/>
              <a:t> for crops was not the Nile's only gift. 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000" dirty="0" smtClean="0"/>
              <a:t>The Nile gave the ancient Egyptians many gifts. </a:t>
            </a:r>
          </a:p>
          <a:p>
            <a:pPr algn="just" eaLnBrk="1" hangingPunct="1">
              <a:defRPr/>
            </a:pPr>
            <a:r>
              <a:rPr lang="en-US" altLang="en-US" sz="2000" dirty="0" smtClean="0"/>
              <a:t>Thanks to the Nile, these ancient people had </a:t>
            </a:r>
            <a:r>
              <a:rPr lang="en-US" altLang="en-US" sz="2000" b="1" dirty="0" smtClean="0"/>
              <a:t>fresh water for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drinking, </a:t>
            </a:r>
            <a:r>
              <a:rPr lang="en-US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Fishing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 and bathing</a:t>
            </a:r>
            <a:r>
              <a:rPr lang="en-US" altLang="en-US" sz="2000" b="1" dirty="0" smtClean="0"/>
              <a:t>. </a:t>
            </a:r>
          </a:p>
          <a:p>
            <a:pPr algn="just" eaLnBrk="1" hangingPunct="1">
              <a:defRPr/>
            </a:pPr>
            <a:r>
              <a:rPr lang="en-US" altLang="en-US" sz="2000" dirty="0" smtClean="0"/>
              <a:t>The Nile supported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transportation and trade</a:t>
            </a:r>
            <a:r>
              <a:rPr lang="en-US" altLang="en-US" sz="2000" dirty="0" smtClean="0"/>
              <a:t>. </a:t>
            </a:r>
          </a:p>
          <a:p>
            <a:pPr algn="just" eaLnBrk="1" hangingPunct="1">
              <a:defRPr/>
            </a:pPr>
            <a:r>
              <a:rPr lang="en-US" altLang="en-US" sz="2000" dirty="0" smtClean="0"/>
              <a:t>It provided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materials</a:t>
            </a:r>
            <a:r>
              <a:rPr lang="en-US" altLang="en-US" sz="2000" b="1" dirty="0" smtClean="0"/>
              <a:t> for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building</a:t>
            </a:r>
            <a:r>
              <a:rPr lang="en-US" altLang="en-US" sz="2000" b="1" dirty="0" smtClean="0"/>
              <a:t>, for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making cloth</a:t>
            </a:r>
            <a:r>
              <a:rPr lang="en-US" altLang="en-US" sz="2000" b="1" dirty="0" smtClean="0"/>
              <a:t> for clothes, and even for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making paper</a:t>
            </a:r>
            <a:r>
              <a:rPr lang="en-US" altLang="en-US" sz="2000" dirty="0" smtClean="0"/>
              <a:t> - made from the wild </a:t>
            </a:r>
            <a:r>
              <a:rPr lang="en-US" altLang="en-US" sz="2000" b="1" dirty="0" smtClean="0"/>
              <a:t>papyrus</a:t>
            </a:r>
            <a:r>
              <a:rPr lang="en-US" altLang="en-US" sz="2000" dirty="0" smtClean="0"/>
              <a:t> weed, that grew along the shores of the Nile.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The Nile was unfortunately also a </a:t>
            </a:r>
            <a:r>
              <a:rPr lang="en-US" altLang="en-US" sz="2400" dirty="0" smtClean="0">
                <a:solidFill>
                  <a:schemeClr val="tx2"/>
                </a:solidFill>
              </a:rPr>
              <a:t>taker of life</a:t>
            </a:r>
            <a:r>
              <a:rPr lang="en-US" altLang="en-US" sz="2400" dirty="0" smtClean="0"/>
              <a:t>.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Many people accidentally drowned.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Extreme rainfall washed away crops.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Light flooding resulted in poor soil and crops would not grow.</a:t>
            </a:r>
          </a:p>
          <a:p>
            <a:pPr algn="just" eaLnBrk="1" hangingPunct="1">
              <a:defRPr/>
            </a:pPr>
            <a:endParaRPr lang="en-US" altLang="en-US" sz="1800" dirty="0" smtClean="0"/>
          </a:p>
          <a:p>
            <a:pPr algn="just" eaLnBrk="1" hangingPunct="1">
              <a:defRPr/>
            </a:pPr>
            <a:endParaRPr lang="en-US" altLang="en-US" dirty="0" smtClean="0"/>
          </a:p>
        </p:txBody>
      </p:sp>
      <p:pic>
        <p:nvPicPr>
          <p:cNvPr id="1229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114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2067</Words>
  <Application>Microsoft Office PowerPoint</Application>
  <PresentationFormat>On-screen Show (4:3)</PresentationFormat>
  <Paragraphs>169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Times New Roman</vt:lpstr>
      <vt:lpstr>Arial Narrow</vt:lpstr>
      <vt:lpstr>Arial Black</vt:lpstr>
      <vt:lpstr>Lucida Blackletter</vt:lpstr>
      <vt:lpstr>Engravers MT</vt:lpstr>
      <vt:lpstr>Mountain Top</vt:lpstr>
      <vt:lpstr>Egyptian Civilization</vt:lpstr>
      <vt:lpstr>PowerPoint Presentation</vt:lpstr>
      <vt:lpstr>Where is Egypt?</vt:lpstr>
      <vt:lpstr>Where is Egypt?</vt:lpstr>
      <vt:lpstr>GEOGRAPHY… </vt:lpstr>
      <vt:lpstr>THE NILE RIVER VALLEY</vt:lpstr>
      <vt:lpstr>NATURAL BARRIERS OF PROTECTION</vt:lpstr>
      <vt:lpstr>THE NILE RIVER VALLEY </vt:lpstr>
      <vt:lpstr>GIFTS OF THE NILE</vt:lpstr>
      <vt:lpstr>PHARAOHS &amp; GODS</vt:lpstr>
      <vt:lpstr>MUMMIFICATION AND THE GODS</vt:lpstr>
      <vt:lpstr>Draw the Egyptian social pyramid.</vt:lpstr>
      <vt:lpstr>Upper and Lower Egypt</vt:lpstr>
      <vt:lpstr>PowerPoint Presentation</vt:lpstr>
      <vt:lpstr> The 3 Kingdoms of Egypt </vt:lpstr>
      <vt:lpstr>The Old Kingdom The Pyramid Age (500 years)</vt:lpstr>
      <vt:lpstr>The Middle Kingdom The Golden Age (300 years)</vt:lpstr>
      <vt:lpstr>The New Kingdom The Empire (500 years)</vt:lpstr>
      <vt:lpstr>Steps to Building a Pyramid </vt:lpstr>
      <vt:lpstr>Location of the Pyramids</vt:lpstr>
      <vt:lpstr>PowerPoint Presentation</vt:lpstr>
      <vt:lpstr>Egyptian Writing</vt:lpstr>
      <vt:lpstr>Writing and language of Egypt</vt:lpstr>
      <vt:lpstr>Rosetta Stone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PLANNING</vt:lpstr>
      <vt:lpstr>PowerPoint Presentation</vt:lpstr>
      <vt:lpstr>PowerPoint Presentation</vt:lpstr>
      <vt:lpstr>PowerPoint Presentation</vt:lpstr>
    </vt:vector>
  </TitlesOfParts>
  <Company>Tarrant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and the Nile River Valley System</dc:title>
  <dc:creator>Katrina</dc:creator>
  <cp:lastModifiedBy>Home</cp:lastModifiedBy>
  <cp:revision>58</cp:revision>
  <dcterms:created xsi:type="dcterms:W3CDTF">2008-09-27T22:23:12Z</dcterms:created>
  <dcterms:modified xsi:type="dcterms:W3CDTF">2020-04-26T17:21:58Z</dcterms:modified>
</cp:coreProperties>
</file>